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handoutMasterIdLst>
    <p:handoutMasterId r:id="rId39"/>
  </p:handoutMasterIdLst>
  <p:sldIdLst>
    <p:sldId id="342" r:id="rId2"/>
    <p:sldId id="271" r:id="rId3"/>
    <p:sldId id="353" r:id="rId4"/>
    <p:sldId id="257" r:id="rId5"/>
    <p:sldId id="258" r:id="rId6"/>
    <p:sldId id="363" r:id="rId7"/>
    <p:sldId id="347" r:id="rId8"/>
    <p:sldId id="348" r:id="rId9"/>
    <p:sldId id="352" r:id="rId10"/>
    <p:sldId id="367" r:id="rId11"/>
    <p:sldId id="256" r:id="rId12"/>
    <p:sldId id="274" r:id="rId13"/>
    <p:sldId id="275" r:id="rId14"/>
    <p:sldId id="259" r:id="rId15"/>
    <p:sldId id="365" r:id="rId16"/>
    <p:sldId id="316" r:id="rId17"/>
    <p:sldId id="332" r:id="rId18"/>
    <p:sldId id="319" r:id="rId19"/>
    <p:sldId id="337" r:id="rId20"/>
    <p:sldId id="315" r:id="rId21"/>
    <p:sldId id="329" r:id="rId22"/>
    <p:sldId id="330" r:id="rId23"/>
    <p:sldId id="331" r:id="rId24"/>
    <p:sldId id="336" r:id="rId25"/>
    <p:sldId id="335" r:id="rId26"/>
    <p:sldId id="320" r:id="rId27"/>
    <p:sldId id="317" r:id="rId28"/>
    <p:sldId id="361" r:id="rId29"/>
    <p:sldId id="333" r:id="rId30"/>
    <p:sldId id="260" r:id="rId31"/>
    <p:sldId id="362" r:id="rId32"/>
    <p:sldId id="261" r:id="rId33"/>
    <p:sldId id="264" r:id="rId34"/>
    <p:sldId id="262" r:id="rId35"/>
    <p:sldId id="328" r:id="rId36"/>
    <p:sldId id="36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1DAEECAA-A2FF-47AB-91EF-C100ED507C8C}">
          <p14:sldIdLst>
            <p14:sldId id="342"/>
            <p14:sldId id="271"/>
            <p14:sldId id="353"/>
          </p14:sldIdLst>
        </p14:section>
        <p14:section name="DATASET" id="{D38096EA-AFCB-4322-91A5-5CA9822AFE05}">
          <p14:sldIdLst>
            <p14:sldId id="257"/>
          </p14:sldIdLst>
        </p14:section>
        <p14:section name="CLEANING DATA" id="{09B57FAD-C2B9-4199-990E-3849B1CA1C38}">
          <p14:sldIdLst>
            <p14:sldId id="258"/>
          </p14:sldIdLst>
        </p14:section>
        <p14:section name="ANALYZE" id="{DEB9DF68-8792-4E1F-8FAD-E32C72F48DFC}">
          <p14:sldIdLst>
            <p14:sldId id="363"/>
            <p14:sldId id="347"/>
            <p14:sldId id="348"/>
            <p14:sldId id="352"/>
            <p14:sldId id="367"/>
            <p14:sldId id="256"/>
            <p14:sldId id="274"/>
            <p14:sldId id="275"/>
            <p14:sldId id="259"/>
            <p14:sldId id="365"/>
            <p14:sldId id="316"/>
            <p14:sldId id="332"/>
            <p14:sldId id="319"/>
            <p14:sldId id="337"/>
            <p14:sldId id="315"/>
            <p14:sldId id="329"/>
            <p14:sldId id="330"/>
            <p14:sldId id="331"/>
            <p14:sldId id="336"/>
            <p14:sldId id="335"/>
            <p14:sldId id="320"/>
            <p14:sldId id="317"/>
            <p14:sldId id="361"/>
            <p14:sldId id="333"/>
            <p14:sldId id="260"/>
            <p14:sldId id="362"/>
          </p14:sldIdLst>
        </p14:section>
        <p14:section name="DASHBOARD" id="{FBD685D9-5A99-4D02-BBA6-DB43DF07E9AA}">
          <p14:sldIdLst>
            <p14:sldId id="261"/>
          </p14:sldIdLst>
        </p14:section>
        <p14:section name="KHÓ KHĂN" id="{133BE143-AE10-4EAE-9297-F9F62FE25AB7}">
          <p14:sldIdLst>
            <p14:sldId id="264"/>
            <p14:sldId id="262"/>
          </p14:sldIdLst>
        </p14:section>
        <p14:section name="ĐỀ XUẤT" id="{2B3F467B-47E8-4C1B-BE47-27FEDE9842E2}">
          <p14:sldIdLst>
            <p14:sldId id="328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7167" autoAdjust="0"/>
  </p:normalViewPr>
  <p:slideViewPr>
    <p:cSldViewPr snapToGrid="0">
      <p:cViewPr varScale="1">
        <p:scale>
          <a:sx n="90" d="100"/>
          <a:sy n="90" d="100"/>
        </p:scale>
        <p:origin x="1205" y="67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7A933-9036-7FCE-8B65-4D3705D24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2720-132A-A676-E73C-F7E1C74E31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C9B72-5D00-45DB-92D8-C48120BC58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43B10-5AA6-8A35-5FCA-7CDB101ED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6E596-B6D8-84FA-48E2-9657B6F67B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65A4C-E681-499A-B120-5A780AD1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57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DATASET</a:t>
            </a:r>
          </a:p>
          <a:p>
            <a:r>
              <a:rPr lang="vi-VN" dirty="0"/>
              <a:t>CLEANING</a:t>
            </a:r>
          </a:p>
          <a:p>
            <a:r>
              <a:rPr lang="vi-VN" dirty="0"/>
              <a:t>ANALYSIS</a:t>
            </a:r>
          </a:p>
          <a:p>
            <a:r>
              <a:rPr lang="vi-VN" dirty="0"/>
              <a:t>DASHBOARD</a:t>
            </a:r>
          </a:p>
          <a:p>
            <a:r>
              <a:rPr lang="vi-VN" dirty="0"/>
              <a:t>DIFFICUTTY</a:t>
            </a:r>
          </a:p>
          <a:p>
            <a:r>
              <a:rPr lang="vi-VN" dirty="0"/>
              <a:t>RECOMMEND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3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28664f21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28664f21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8664f21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8664f21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8664f21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8664f21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2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2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af49798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af49798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6353b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6353b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8242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776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19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2530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315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49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07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71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svg"/><Relationship Id="rId18" Type="http://schemas.openxmlformats.org/officeDocument/2006/relationships/image" Target="../media/image11.svg"/><Relationship Id="rId26" Type="http://schemas.openxmlformats.org/officeDocument/2006/relationships/image" Target="../media/image13.svg"/><Relationship Id="rId3" Type="http://schemas.openxmlformats.org/officeDocument/2006/relationships/image" Target="../media/image5.svg"/><Relationship Id="rId21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5" Type="http://schemas.openxmlformats.org/officeDocument/2006/relationships/image" Target="../media/image120.png"/><Relationship Id="rId2" Type="http://schemas.openxmlformats.org/officeDocument/2006/relationships/image" Target="../media/image4.png"/><Relationship Id="rId16" Type="http://schemas.openxmlformats.org/officeDocument/2006/relationships/image" Target="../media/image9.svg"/><Relationship Id="rId20" Type="http://schemas.openxmlformats.org/officeDocument/2006/relationships/image" Target="../media/image100.png"/><Relationship Id="rId29" Type="http://schemas.openxmlformats.org/officeDocument/2006/relationships/slide" Target="slide3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24" Type="http://schemas.openxmlformats.org/officeDocument/2006/relationships/slide" Target="slide33.xml"/><Relationship Id="rId5" Type="http://schemas.openxmlformats.org/officeDocument/2006/relationships/image" Target="../media/image40.png"/><Relationship Id="rId15" Type="http://schemas.openxmlformats.org/officeDocument/2006/relationships/image" Target="../media/image80.png"/><Relationship Id="rId23" Type="http://schemas.openxmlformats.org/officeDocument/2006/relationships/image" Target="../media/image13.svg"/><Relationship Id="rId28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slide" Target="slide32.xml"/><Relationship Id="rId31" Type="http://schemas.openxmlformats.org/officeDocument/2006/relationships/image" Target="../media/image15.svg"/><Relationship Id="rId4" Type="http://schemas.openxmlformats.org/officeDocument/2006/relationships/slide" Target="slide4.xml"/><Relationship Id="rId9" Type="http://schemas.openxmlformats.org/officeDocument/2006/relationships/slide" Target="slide6.xml"/><Relationship Id="rId14" Type="http://schemas.openxmlformats.org/officeDocument/2006/relationships/slide" Target="slide5.xml"/><Relationship Id="rId22" Type="http://schemas.openxmlformats.org/officeDocument/2006/relationships/image" Target="../media/image12.png"/><Relationship Id="rId27" Type="http://schemas.openxmlformats.org/officeDocument/2006/relationships/image" Target="../media/image14.png"/><Relationship Id="rId30" Type="http://schemas.openxmlformats.org/officeDocument/2006/relationships/image" Target="../media/image1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64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3343A-A45C-EAF1-CE4E-088A12D6E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9" y="184412"/>
            <a:ext cx="7860138" cy="469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703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980199" y="1316273"/>
            <a:ext cx="7299569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vi-V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MỨC TIÊU THỤ NHIÊN LIỆU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5CDEDF-DE10-298F-51A0-887A3BF6B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4848895" y="3463465"/>
            <a:ext cx="2513046" cy="992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1515149" y="3490646"/>
            <a:ext cx="2481693" cy="9562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/>
          </a:p>
        </p:txBody>
      </p:sp>
      <p:sp>
        <p:nvSpPr>
          <p:cNvPr id="2740" name="Google Shape;2740;p35"/>
          <p:cNvSpPr/>
          <p:nvPr/>
        </p:nvSpPr>
        <p:spPr>
          <a:xfrm>
            <a:off x="3310047" y="1696765"/>
            <a:ext cx="2733762" cy="89668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149850" y="1656894"/>
            <a:ext cx="2614889" cy="930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575888" y="1683678"/>
            <a:ext cx="2600624" cy="9573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29830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44825" y="1873470"/>
            <a:ext cx="2399963" cy="577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yếu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tố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744825" y="1167452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10047" y="1817811"/>
            <a:ext cx="2710427" cy="65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loại 2 energy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571518" y="116056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endParaRPr sz="32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49850" y="1758604"/>
            <a:ext cx="2614889" cy="697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tích về độ tiêu tốn năng lượng giữa các brands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337268" y="11541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1504506" y="3563463"/>
            <a:ext cx="2368238" cy="893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về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của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xe</a:t>
            </a:r>
            <a:endParaRPr lang="en-US"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1647723" y="2896595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4904906" y="3616139"/>
            <a:ext cx="2489888" cy="722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tích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biểu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đồ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giữa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brand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5160241" y="289452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334749" y="407094"/>
            <a:ext cx="8895221" cy="2126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 QUÁT CÁC YẾU TỐ VÀ PHÂN LOẠI ENERGY</a:t>
            </a: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" name="Google Shape;3519;p50">
            <a:extLst>
              <a:ext uri="{FF2B5EF4-FFF2-40B4-BE49-F238E27FC236}">
                <a16:creationId xmlns:a16="http://schemas.microsoft.com/office/drawing/2014/main" id="{022499FE-F837-10DA-169B-D17A34454E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29591" y="1917793"/>
            <a:ext cx="4523995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01 &amp; 02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BEEC5-842F-7CDB-C7F4-8111F8AA1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29" y="782790"/>
            <a:ext cx="4072016" cy="4277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207F9-AFB4-66C0-E2EA-FFF4E8C54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638" y="782790"/>
            <a:ext cx="4487333" cy="43607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B2F3-EDA0-4938-9A60-A4FB6755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7" y="844062"/>
            <a:ext cx="7627815" cy="42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0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67DEB-7AEE-B80B-7594-B4B45091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70980"/>
            <a:ext cx="6069459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YẾU TỐ PHÂN TÍCH: FUEL TYPE, PRICE, POWER 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6419-54B2-D727-2A77-024D719D79F1}"/>
              </a:ext>
            </a:extLst>
          </p:cNvPr>
          <p:cNvSpPr txBox="1"/>
          <p:nvPr/>
        </p:nvSpPr>
        <p:spPr>
          <a:xfrm>
            <a:off x="190500" y="1384342"/>
            <a:ext cx="4832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vi-V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Type: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Các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loại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chính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CNG, Diesel, Diesel Hybrid, Hybrid, Ethanol, Hydrogen, LPG, Petrol, </a:t>
            </a: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CNG (compressed Natural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Ethanol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Hydrogen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LPG (Liquefied Petroleum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Petrol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90" y="508919"/>
            <a:ext cx="2110505" cy="18085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46" y="2826062"/>
            <a:ext cx="3459010" cy="21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09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418" y="15105"/>
            <a:ext cx="9306418" cy="51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23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01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748" y="159358"/>
            <a:ext cx="5173009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ct val="61111"/>
              <a:tabLst/>
              <a:defRPr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POWER_PS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48" y="867749"/>
            <a:ext cx="7646960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84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-462584800" y="-43383200"/>
            <a:ext cx="504545600" cy="1207008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5D81B-CD86-45F5-BFDE-AF2EF910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XE ĐÃ QUA SỬ DỤNG TẠI ĐỨC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5708B-48B1-4D94-98E5-3A6750AE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93" y="2258604"/>
            <a:ext cx="8520600" cy="3416400"/>
          </a:xfrm>
        </p:spPr>
        <p:txBody>
          <a:bodyPr/>
          <a:lstStyle/>
          <a:p>
            <a:pPr marL="114300" indent="0" algn="r">
              <a:buNone/>
            </a:pPr>
            <a:r>
              <a:rPr lang="vi-VN" spc="-15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7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CAO HOÀNG KHÔI NGUYÊN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NGUYỄN ĐỖ MẠNH LINH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HỒ PHAN ĐỨC MINH</a:t>
            </a:r>
            <a:endParaRPr lang="en-US" sz="2000" spc="-15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9E8D-9A2F-3613-FD53-48F23E5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0" y="22245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933" y="870618"/>
            <a:ext cx="74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biểu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đồ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scatter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seaborn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phân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tích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30%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dữ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tập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bao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2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nhóm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điện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endParaRPr lang="en-US"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4" y="1464901"/>
            <a:ext cx="4969095" cy="3307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0" y="1487704"/>
            <a:ext cx="3181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Áp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Linear Regression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đoán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phụ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suất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(l/100km)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power (horse power)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tỉ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Đạo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hàm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cấp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1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góc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0.02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4500" y="4271606"/>
            <a:ext cx="300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Cars</a:t>
            </a:r>
          </a:p>
        </p:txBody>
      </p:sp>
    </p:spTree>
    <p:extLst>
      <p:ext uri="{BB962C8B-B14F-4D97-AF65-F5344CB8AC3E}">
        <p14:creationId xmlns:p14="http://schemas.microsoft.com/office/powerpoint/2010/main" val="22683873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11" y="24730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 (ELECTRIC CARS)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4798" y="1422400"/>
            <a:ext cx="3140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KẾT LUẬN: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lang="vi-VN" dirty="0">
                <a:latin typeface="+mn-lt"/>
              </a:rPr>
              <a:t>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ó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sự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tương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quan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rõ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ràng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xét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riêng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2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với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nhau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Electric consumption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thể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ảnh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hưởng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đến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functions, price,…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77150"/>
            <a:ext cx="5135672" cy="39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20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-925757" y="2057198"/>
            <a:ext cx="91690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MỨC ĐỘ TIÊU HAO NĂNG LƯỢNG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GIỮA XE ĐIỆN VÀ XE CÁC LOẠI XE KHÁC </a:t>
            </a:r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6423611" y="2017748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03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7" grpId="0"/>
      <p:bldP spid="35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962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" y="1023814"/>
            <a:ext cx="8932985" cy="3713285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37208D7-4CE5-142B-DFB8-BDFD7582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47"/>
            <a:ext cx="9018954" cy="640862"/>
          </a:xfrm>
        </p:spPr>
        <p:txBody>
          <a:bodyPr/>
          <a:lstStyle/>
          <a:p>
            <a:b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GENERAL INFORMATION OF ELECTRIC CONSUMPTION</a:t>
            </a: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OF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 CARS</a:t>
            </a:r>
          </a:p>
        </p:txBody>
      </p:sp>
    </p:spTree>
    <p:extLst>
      <p:ext uri="{BB962C8B-B14F-4D97-AF65-F5344CB8AC3E}">
        <p14:creationId xmlns:p14="http://schemas.microsoft.com/office/powerpoint/2010/main" val="39535376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31323" cy="5130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7" y="-2"/>
            <a:ext cx="4501663" cy="51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68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9FDA329-5F39-D80E-B643-63B0C015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982" y="3031722"/>
            <a:ext cx="2310765" cy="231076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CDA08FA6-929F-1DA1-F6DB-F1EF4A042E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71939" y="648322"/>
            <a:ext cx="5646710" cy="3094037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Thực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fuel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consumption_g_km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phải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về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đơn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bị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(g/km).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Nhưng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chủ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yếu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lường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Co2 (carbon dioxide)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sinh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từ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đốt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cháy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động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2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1-1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hơi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bao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: Co2, Co,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Nox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bụi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,…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cự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trọng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đánh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giá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endParaRPr lang="vi-VN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6835982" y="81213"/>
            <a:ext cx="2088000" cy="116041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0" name="Google Shape;3923;p57">
            <a:extLst>
              <a:ext uri="{FF2B5EF4-FFF2-40B4-BE49-F238E27FC236}">
                <a16:creationId xmlns:a16="http://schemas.microsoft.com/office/drawing/2014/main" id="{E3591406-4F0A-6A2E-FF12-B22E6BBC8DCF}"/>
              </a:ext>
            </a:extLst>
          </p:cNvPr>
          <p:cNvSpPr txBox="1">
            <a:spLocks/>
          </p:cNvSpPr>
          <p:nvPr/>
        </p:nvSpPr>
        <p:spPr>
          <a:xfrm>
            <a:off x="-1684618" y="443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quát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tích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khí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thải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3" name="Google Shape;3925;p57">
            <a:extLst>
              <a:ext uri="{FF2B5EF4-FFF2-40B4-BE49-F238E27FC236}">
                <a16:creationId xmlns:a16="http://schemas.microsoft.com/office/drawing/2014/main" id="{4BD3DAC0-60F9-1592-C4C9-5AEE339426DD}"/>
              </a:ext>
            </a:extLst>
          </p:cNvPr>
          <p:cNvSpPr txBox="1">
            <a:spLocks/>
          </p:cNvSpPr>
          <p:nvPr/>
        </p:nvSpPr>
        <p:spPr>
          <a:xfrm>
            <a:off x="4930005" y="-84873"/>
            <a:ext cx="738760" cy="8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ACAB-6D7B-C1B2-4BF5-C03E8CE04B1B}"/>
              </a:ext>
            </a:extLst>
          </p:cNvPr>
          <p:cNvSpPr txBox="1"/>
          <p:nvPr/>
        </p:nvSpPr>
        <p:spPr>
          <a:xfrm>
            <a:off x="5474771" y="1490580"/>
            <a:ext cx="378927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361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47C-74B6-EF80-09E3-794AB2E3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5350-8035-4129-B031-98823C25B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60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80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418"/>
            <a:ext cx="9144000" cy="4632082"/>
          </a:xfrm>
          <a:prstGeom prst="rect">
            <a:avLst/>
          </a:prstGeom>
        </p:spPr>
      </p:pic>
      <p:sp>
        <p:nvSpPr>
          <p:cNvPr id="2" name="Google Shape;4148;p61">
            <a:extLst>
              <a:ext uri="{FF2B5EF4-FFF2-40B4-BE49-F238E27FC236}">
                <a16:creationId xmlns:a16="http://schemas.microsoft.com/office/drawing/2014/main" id="{1EF3BC3D-4729-E8AB-49B8-B06BCC341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45965" y="-96897"/>
            <a:ext cx="825132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BIỂU ĐỒ KHÍ THẢI </a:t>
            </a:r>
          </a:p>
        </p:txBody>
      </p:sp>
      <p:sp>
        <p:nvSpPr>
          <p:cNvPr id="4" name="Google Shape;4149;p61">
            <a:extLst>
              <a:ext uri="{FF2B5EF4-FFF2-40B4-BE49-F238E27FC236}">
                <a16:creationId xmlns:a16="http://schemas.microsoft.com/office/drawing/2014/main" id="{5F13103C-3C50-7D39-2CED-511114A79105}"/>
              </a:ext>
            </a:extLst>
          </p:cNvPr>
          <p:cNvSpPr txBox="1">
            <a:spLocks/>
          </p:cNvSpPr>
          <p:nvPr/>
        </p:nvSpPr>
        <p:spPr>
          <a:xfrm>
            <a:off x="4001131" y="-159755"/>
            <a:ext cx="2183101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131739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960" y="279232"/>
            <a:ext cx="4374086" cy="873392"/>
          </a:xfrm>
        </p:spPr>
        <p:txBody>
          <a:bodyPr/>
          <a:lstStyle/>
          <a:p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GIÁ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b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16" y="360747"/>
            <a:ext cx="374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Yếu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tố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Price (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correlation_matrix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= 0.361145)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92"/>
            <a:ext cx="4483501" cy="3591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4" y="1011892"/>
            <a:ext cx="4374086" cy="35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1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3270DBC-5501-6C8A-5FA6-4FED502A7B8A}"/>
              </a:ext>
            </a:extLst>
          </p:cNvPr>
          <p:cNvGrpSpPr/>
          <p:nvPr/>
        </p:nvGrpSpPr>
        <p:grpSpPr>
          <a:xfrm>
            <a:off x="927331" y="373113"/>
            <a:ext cx="1285875" cy="1593652"/>
            <a:chOff x="687065" y="365640"/>
            <a:chExt cx="1285875" cy="159365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397430"/>
                    </p:ext>
                  </p:extLst>
                </p:nvPr>
              </p:nvGraphicFramePr>
              <p:xfrm>
                <a:off x="687065" y="673417"/>
                <a:ext cx="1285875" cy="1285875"/>
              </p:xfrm>
              <a:graphic>
                <a:graphicData uri="http://schemas.microsoft.com/office/powerpoint/2016/sectionzoom">
                  <psez:sectionZm>
                    <psez:sectionZmObj sectionId="{D38096EA-AFCB-4322-91A5-5CA9822AFE05}">
                      <psez:zmPr id="{7D13E702-0534-4742-9438-8C1436175D86}" imageType="cover" transitionDur="1000">
                        <p166:blipFill xmlns:p166="http://schemas.microsoft.com/office/powerpoint/2016/6/main"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5875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331" y="680890"/>
                  <a:ext cx="1285875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4D0E8C-0597-4169-D9F4-B20869798662}"/>
                </a:ext>
              </a:extLst>
            </p:cNvPr>
            <p:cNvSpPr txBox="1"/>
            <p:nvPr/>
          </p:nvSpPr>
          <p:spPr>
            <a:xfrm>
              <a:off x="717068" y="365640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DATASET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ADD4B5-5210-889A-A462-3D20D69824B3}"/>
              </a:ext>
            </a:extLst>
          </p:cNvPr>
          <p:cNvGrpSpPr/>
          <p:nvPr/>
        </p:nvGrpSpPr>
        <p:grpSpPr>
          <a:xfrm>
            <a:off x="6640951" y="365640"/>
            <a:ext cx="1384620" cy="1601125"/>
            <a:chOff x="2600007" y="222420"/>
            <a:chExt cx="1384620" cy="1459171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Section Zoom 9"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8051218"/>
                    </p:ext>
                  </p:extLst>
                </p:nvPr>
              </p:nvGraphicFramePr>
              <p:xfrm>
                <a:off x="2600007" y="395716"/>
                <a:ext cx="1384620" cy="1285875"/>
              </p:xfrm>
              <a:graphic>
                <a:graphicData uri="http://schemas.microsoft.com/office/powerpoint/2016/sectionzoom">
                  <psez:sectionZm>
                    <psez:sectionZmObj sectionId="{DEB9DF68-8792-4E1F-8FAD-E32C72F48DFC}">
                      <psez:zmPr id="{DBDC1BD7-5756-48B2-8A9A-ACB00257D76F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96DAC541-7B7A-43D3-8B79-37D633B846F1}">
                                <asvg:svgBlip xmlns:asvg="http://schemas.microsoft.com/office/drawing/2016/SVG/main" r:embed="rId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84620" cy="14109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Section Zoom 9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0951" y="555795"/>
                  <a:ext cx="1384620" cy="14109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B1F25C-BEAE-2A87-B7E6-2C5AAB221F9C}"/>
                </a:ext>
              </a:extLst>
            </p:cNvPr>
            <p:cNvSpPr txBox="1"/>
            <p:nvPr/>
          </p:nvSpPr>
          <p:spPr>
            <a:xfrm>
              <a:off x="2679383" y="222420"/>
              <a:ext cx="1225867" cy="280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PHÂN</a:t>
              </a:r>
              <a:r>
                <a:rPr lang="vi-VN" dirty="0">
                  <a:solidFill>
                    <a:srgbClr val="7030A0"/>
                  </a:solidFill>
                  <a:latin typeface="+mn-lt"/>
                </a:rPr>
                <a:t> </a:t>
              </a:r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TÍCH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5033BD-451B-E02E-B184-DFBEADB34F83}"/>
              </a:ext>
            </a:extLst>
          </p:cNvPr>
          <p:cNvGrpSpPr/>
          <p:nvPr/>
        </p:nvGrpSpPr>
        <p:grpSpPr>
          <a:xfrm>
            <a:off x="3621423" y="410849"/>
            <a:ext cx="1624764" cy="1477332"/>
            <a:chOff x="2847700" y="380609"/>
            <a:chExt cx="1624764" cy="147733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Section Zoom 7"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3951649"/>
                    </p:ext>
                  </p:extLst>
                </p:nvPr>
              </p:nvGraphicFramePr>
              <p:xfrm>
                <a:off x="2847700" y="774765"/>
                <a:ext cx="1624764" cy="1083176"/>
              </p:xfrm>
              <a:graphic>
                <a:graphicData uri="http://schemas.microsoft.com/office/powerpoint/2016/sectionzoom">
                  <psez:sectionZm>
                    <psez:sectionZmObj sectionId="{09B57FAD-C2B9-4199-990E-3849B1CA1C38}">
                      <psez:zmPr id="{AEC56018-9EBA-487E-ABBA-D5468D33992B}" imageType="cover" transitionDur="1000">
                        <p166:blipFill xmlns:p166="http://schemas.microsoft.com/office/powerpoint/2016/6/main">
                          <a:blip r:embed="rId12">
                            <a:extLst>
                              <a:ext uri="{96DAC541-7B7A-43D3-8B79-37D633B846F1}">
                                <asvg:svgBlip xmlns:asvg="http://schemas.microsoft.com/office/drawing/2016/SVG/main" r:embed="rId1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24764" cy="108317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Section Zoom 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423" y="805005"/>
                  <a:ext cx="1624764" cy="1083176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3C2699-4FBB-458E-E5A4-E656DAC8BDCB}"/>
                </a:ext>
              </a:extLst>
            </p:cNvPr>
            <p:cNvSpPr txBox="1"/>
            <p:nvPr/>
          </p:nvSpPr>
          <p:spPr>
            <a:xfrm>
              <a:off x="3047148" y="380609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XỬ LÝ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9ACC9-FC54-7EBB-4315-34CA48E74A1A}"/>
              </a:ext>
            </a:extLst>
          </p:cNvPr>
          <p:cNvGrpSpPr/>
          <p:nvPr/>
        </p:nvGrpSpPr>
        <p:grpSpPr>
          <a:xfrm>
            <a:off x="687062" y="2826736"/>
            <a:ext cx="1766410" cy="1635874"/>
            <a:chOff x="6905150" y="368329"/>
            <a:chExt cx="1766410" cy="163587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7" name="Section Zoom 26"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5372520"/>
                    </p:ext>
                  </p:extLst>
                </p:nvPr>
              </p:nvGraphicFramePr>
              <p:xfrm>
                <a:off x="6905150" y="718328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FBD685D9-5A99-4D02-BBA6-DB43DF07E9AA}">
                      <psez:zmPr id="{BDBFD9E1-5292-44C6-80C6-8DCD5D09A281}" imageType="cover" transitionDur="1000">
                        <p166:blipFill xmlns:p166="http://schemas.microsoft.com/office/powerpoint/2016/6/main">
                          <a:blip r:embed="rId17">
                            <a:extLst>
                              <a:ext uri="{96DAC541-7B7A-43D3-8B79-37D633B846F1}">
                                <asvg:svgBlip xmlns:asvg="http://schemas.microsoft.com/office/drawing/2016/SVG/main" r:embed="rId1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7" name="Section Zoom 26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062" y="3176735"/>
                  <a:ext cx="1766410" cy="12858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3A0F4F-99BB-7916-CE32-586F18D84760}"/>
                </a:ext>
              </a:extLst>
            </p:cNvPr>
            <p:cNvSpPr txBox="1"/>
            <p:nvPr/>
          </p:nvSpPr>
          <p:spPr>
            <a:xfrm>
              <a:off x="7031544" y="368329"/>
              <a:ext cx="1513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DASHBOARD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528F64-1F28-4BB4-4D4A-2B604040B036}"/>
              </a:ext>
            </a:extLst>
          </p:cNvPr>
          <p:cNvGrpSpPr/>
          <p:nvPr/>
        </p:nvGrpSpPr>
        <p:grpSpPr>
          <a:xfrm>
            <a:off x="3621423" y="2824045"/>
            <a:ext cx="1828449" cy="1638564"/>
            <a:chOff x="3750048" y="2824046"/>
            <a:chExt cx="1828449" cy="163856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2" name="Section Zoom 31"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34485905"/>
                    </p:ext>
                  </p:extLst>
                </p:nvPr>
              </p:nvGraphicFramePr>
              <p:xfrm>
                <a:off x="3750048" y="3272280"/>
                <a:ext cx="1766410" cy="1190330"/>
              </p:xfrm>
              <a:graphic>
                <a:graphicData uri="http://schemas.microsoft.com/office/powerpoint/2016/sectionzoom">
                  <psez:sectionZm>
                    <psez:sectionZmObj sectionId="{133BE143-AE10-4EAE-9297-F9F62FE25AB7}">
                      <psez:zmPr id="{C4F2936A-C931-4EA1-AD1A-FAD71E1BC69D}" imageType="cover" transitionDur="1000">
                        <p166:blipFill xmlns:p166="http://schemas.microsoft.com/office/powerpoint/2016/6/main">
                          <a:blip r:embed="rId22">
                            <a:extLst>
                              <a:ext uri="{96DAC541-7B7A-43D3-8B79-37D633B846F1}">
                                <asvg:svgBlip xmlns:asvg="http://schemas.microsoft.com/office/drawing/2016/SVG/main" r:embed="rId2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19033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2" name="Section Zoom 31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048" y="3272280"/>
                  <a:ext cx="1766410" cy="11903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1F98F-49EC-5FBC-439C-F223F4986CE5}"/>
                </a:ext>
              </a:extLst>
            </p:cNvPr>
            <p:cNvSpPr txBox="1"/>
            <p:nvPr/>
          </p:nvSpPr>
          <p:spPr>
            <a:xfrm>
              <a:off x="3953733" y="2824046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KHÓ</a:t>
              </a:r>
              <a:r>
                <a:rPr lang="vi-VN" dirty="0">
                  <a:latin typeface="+mn-lt"/>
                </a:rPr>
                <a:t> </a:t>
              </a:r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KHĂN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6E1BF2-1966-08FC-2600-697B24F9E956}"/>
              </a:ext>
            </a:extLst>
          </p:cNvPr>
          <p:cNvGrpSpPr/>
          <p:nvPr/>
        </p:nvGrpSpPr>
        <p:grpSpPr>
          <a:xfrm>
            <a:off x="6783754" y="2824045"/>
            <a:ext cx="1766410" cy="1560903"/>
            <a:chOff x="6783754" y="2824045"/>
            <a:chExt cx="1766410" cy="1560903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7" name="Section Zoom 36"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2386617"/>
                    </p:ext>
                  </p:extLst>
                </p:nvPr>
              </p:nvGraphicFramePr>
              <p:xfrm>
                <a:off x="6783754" y="3099073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2B3F467B-47E8-4C1B-BE47-27FEDE9842E2}">
                      <psez:zmPr id="{7C3B8211-7AD9-455F-AAF1-AEC617A5F541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96DAC541-7B7A-43D3-8B79-37D633B846F1}">
                                <asvg:svgBlip xmlns:asvg="http://schemas.microsoft.com/office/drawing/2016/SVG/main" r:embed="rId2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7" name="Section Zoom 36">
                  <a:hlinkClick r:id="rId29" action="ppaction://hlinksldjump"/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3754" y="3099073"/>
                  <a:ext cx="1766410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DABBCD-449D-5B58-EF13-989749F1DB59}"/>
                </a:ext>
              </a:extLst>
            </p:cNvPr>
            <p:cNvSpPr txBox="1"/>
            <p:nvPr/>
          </p:nvSpPr>
          <p:spPr>
            <a:xfrm>
              <a:off x="6845793" y="2824045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Q&amp;A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90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DDCFA-3432-DB01-89DF-A91601C0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50" y="820004"/>
            <a:ext cx="8732700" cy="4081341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906584"/>
            <a:ext cx="8520600" cy="389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9985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21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Google Shape;101;p20">
            <a:extLst>
              <a:ext uri="{FF2B5EF4-FFF2-40B4-BE49-F238E27FC236}">
                <a16:creationId xmlns:a16="http://schemas.microsoft.com/office/drawing/2014/main" id="{42A050BE-BAA4-4C84-B903-EBB125986E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322" y="922214"/>
            <a:ext cx="4908977" cy="38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C6562-B0D3-02F5-85E0-3903A4544DF4}"/>
              </a:ext>
            </a:extLst>
          </p:cNvPr>
          <p:cNvSpPr txBox="1"/>
          <p:nvPr/>
        </p:nvSpPr>
        <p:spPr>
          <a:xfrm>
            <a:off x="311699" y="1086338"/>
            <a:ext cx="34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n-lt"/>
              </a:rPr>
              <a:t>Nguồn tham khảo </a:t>
            </a:r>
          </a:p>
          <a:p>
            <a:endParaRPr lang="vi-VN" dirty="0"/>
          </a:p>
          <a:p>
            <a:r>
              <a:rPr 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https://blog.streamlit.io/how-to-build-a-real-time-live-dashboard-with-streamlit/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THUẬN LỢI </a:t>
            </a: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KHÓ KHĂN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" sz="1600" i="1" dirty="0">
                <a:latin typeface="+mn-lt"/>
              </a:rPr>
              <a:t>Thuận lợi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Tiếp cận với nguồn dữ liệu thô chưa được làm sạch và tích lũy được nhiều kinh nghiệm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Được phân tích dữ liệu với nhiều dữ liệu và xử lý các loại dữ liệu khác nhau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Tiếp cận với một dashboard mới và đã tương đối thành thạo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" sz="1600" dirty="0">
                <a:latin typeface="+mn-lt"/>
              </a:rPr>
              <a:t>Khó khăn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Xử lý phần dữ liệu thô khi bị trộn nhiều loại dữ liệu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Chưa tối ưu hóa được phần phân tích 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Sử dụng plotly và dash nhưng lại chưa phù hợp với VSCode</a:t>
            </a:r>
            <a:endParaRPr sz="1600" dirty="0">
              <a:latin typeface="+mn-l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ƯU VÀ </a:t>
            </a: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NHƯỢC ĐIỂM </a:t>
            </a: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600" b="1" i="1" dirty="0">
                <a:latin typeface="+mn-lt"/>
              </a:rPr>
              <a:t>ƯU ĐIỂM</a:t>
            </a: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Giao diện dễ sử dụng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Dễ code 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Tương tác tốt với VSCode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Màu sắc và theme đa dạng với các nhãn dán vui nhộn</a:t>
            </a:r>
            <a:endParaRPr sz="1600"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Là nguồn mở nên dễ dàng kiếm dữ liệu</a:t>
            </a:r>
            <a:endParaRPr sz="1600" dirty="0">
              <a:latin typeface="+mn-lt"/>
            </a:endParaRPr>
          </a:p>
          <a:p>
            <a:r>
              <a:rPr lang="vi-VN" sz="1600" b="1" i="1" dirty="0">
                <a:latin typeface="+mn-lt"/>
              </a:rPr>
              <a:t>NHƯỢC ĐIỂM</a:t>
            </a: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Các tính năng chưa hoàn chỉnh</a:t>
            </a:r>
            <a:endParaRPr sz="1600" dirty="0">
              <a:latin typeface="+mn-lt"/>
            </a:endParaRP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Khó định dạng hình ảnh và video</a:t>
            </a:r>
            <a:endParaRPr sz="1600" dirty="0">
              <a:latin typeface="+mn-lt"/>
            </a:endParaRP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Chưa có tính năng tương tác giữa widgets và hình ảnh</a:t>
            </a:r>
            <a:endParaRPr sz="1600" dirty="0">
              <a:latin typeface="+mn-l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400" dirty="0">
                <a:latin typeface="+mn-lt"/>
              </a:rPr>
              <a:t> </a:t>
            </a: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CẢM ƠN </a:t>
            </a: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MỌI NGƯỜI 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ĐÃ LẮNG </a:t>
            </a:r>
            <a:r>
              <a:rPr lang="en-US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NGHE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79046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2549-0151-B3B3-BDC6-EDD5AD6E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7145792" cy="4090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9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 &amp; A</a:t>
            </a:r>
            <a:endParaRPr lang="en-US" sz="4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6370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12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MÔ TẢ DỮ LIỆU</a:t>
            </a:r>
            <a:br>
              <a:rPr 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85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Dữ liệu về xe đã qua sử dụng thống kê từ trang AutoScout24 1995-2023 ( Nguồn Kaggle.com)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https://www.kaggle.com/datasets/wspirat/germany-used-cars-dataset-2023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Bao gồm </a:t>
            </a:r>
            <a:r>
              <a:rPr lang="vi" sz="1400" dirty="0">
                <a:solidFill>
                  <a:schemeClr val="dk1"/>
                </a:solidFill>
                <a:latin typeface="+mn-lt"/>
              </a:rPr>
              <a:t>251079 dòng x 15 cột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" sz="1200" dirty="0">
                <a:solidFill>
                  <a:schemeClr val="dk1"/>
                </a:solidFill>
                <a:latin typeface="+mn-lt"/>
              </a:rPr>
              <a:t> </a:t>
            </a: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r="44245"/>
          <a:stretch/>
        </p:blipFill>
        <p:spPr>
          <a:xfrm>
            <a:off x="3373120" y="1879093"/>
            <a:ext cx="5662380" cy="3016927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XỬ LÝ DỮ LIỆU</a:t>
            </a:r>
            <a:endParaRPr lang="en-US" sz="31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các cột có dữ liệu NaN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DateTime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duplicate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có trộn dạng string, int, pandas core series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Xóa dữ liệu index dataframe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Thư viện sử dụng: pandas, numpy và module re</a:t>
            </a:r>
            <a:endParaRPr sz="1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 PHÂN TÍCH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TỔNG QUAN VỀ HÃNG XE, MODEL, GIÁ TRUNG BÌNH</a:t>
            </a: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VỀ MỨC TIÊU THỤ NHIÊN LIỆU</a:t>
            </a: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2 energy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brands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thải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DỰ ĐOÁN VỀ GIÁ XE</a:t>
            </a:r>
            <a:endParaRPr lang="en-US" sz="1400" b="1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8052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pPr marL="114300" indent="0" algn="ctr">
              <a:buNone/>
            </a:pPr>
            <a:r>
              <a:rPr lang="vi-VN" sz="25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TỔNG QUAN VỀ HÃNG XE, MODEL, GIÁ TRUNG BÌNH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F0FAD-112A-AB38-47BF-B7A3FB67D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52475"/>
            <a:ext cx="8520600" cy="36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95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4966-3562-2A93-0402-656C3AC6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08" y="423595"/>
            <a:ext cx="8520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75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B0089-FC51-3776-D5B8-6CFC6E3C5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599" cy="4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97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Segoe UI Black"/>
        <a:ea typeface=""/>
        <a:cs typeface=""/>
      </a:majorFont>
      <a:minorFont>
        <a:latin typeface="Segoe UI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</TotalTime>
  <Words>966</Words>
  <Application>Microsoft Office PowerPoint</Application>
  <PresentationFormat>On-screen Show (16:9)</PresentationFormat>
  <Paragraphs>143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Segoe UI Black</vt:lpstr>
      <vt:lpstr>Wingdings</vt:lpstr>
      <vt:lpstr>Simple Light</vt:lpstr>
      <vt:lpstr>PowerPoint Presentation</vt:lpstr>
      <vt:lpstr>PHÂN TÍCH VỀ XE ĐÃ QUA SỬ DỤNG TẠI ĐỨC</vt:lpstr>
      <vt:lpstr>PowerPoint Presentation</vt:lpstr>
      <vt:lpstr>MÔ TẢ DỮ LIỆU </vt:lpstr>
      <vt:lpstr>XỬ LÝ DỮ LIỆU</vt:lpstr>
      <vt:lpstr>NỘI DUNG PHÂN TÍCH</vt:lpstr>
      <vt:lpstr>PHÂN TÍCH TỔNG QUAN VỀ HÃNG XE, MODEL, GIÁ TRUNG BÌNH</vt:lpstr>
      <vt:lpstr>PowerPoint Presentation</vt:lpstr>
      <vt:lpstr>PowerPoint Presentation</vt:lpstr>
      <vt:lpstr>PowerPoint Presentation</vt:lpstr>
      <vt:lpstr>PHÂN TÍCH VỀ MỨC TIÊU THỤ NHIÊN LIỆU</vt:lpstr>
      <vt:lpstr>NỘI DUNG</vt:lpstr>
      <vt:lpstr>KHÁI QUÁT CÁC YẾU TỐ VÀ PHÂN LOẠI ENERGY</vt:lpstr>
      <vt:lpstr>CÁC LOẠI NHIÊN LIỆU SỬ DỤNG</vt:lpstr>
      <vt:lpstr>CÁC LOẠI NHIÊN LIỆU SỬ DỤNG</vt:lpstr>
      <vt:lpstr>CÁC YẾU TỐ PHÂN TÍCH: FUEL TYPE, PRICE, POWER PS</vt:lpstr>
      <vt:lpstr>PowerPoint Presentation</vt:lpstr>
      <vt:lpstr>PowerPoint Presentation</vt:lpstr>
      <vt:lpstr>PowerPoint Presentation</vt:lpstr>
      <vt:lpstr>POWER_PS</vt:lpstr>
      <vt:lpstr>POWER_PS (ELECTRIC CARS)</vt:lpstr>
      <vt:lpstr>PHÂN TÍCH MỨC ĐỘ TIÊU HAO NĂNG LƯỢNG GIỮA XE ĐIỆN VÀ XE CÁC LOẠI XE KHÁC </vt:lpstr>
      <vt:lpstr>PowerPoint Presentation</vt:lpstr>
      <vt:lpstr> GENERAL INFORMATION OF ELECTRIC CONSUMPTION OF ELECTRIC CARS</vt:lpstr>
      <vt:lpstr>PowerPoint Presentation</vt:lpstr>
      <vt:lpstr>PowerPoint Presentation</vt:lpstr>
      <vt:lpstr>PowerPoint Presentation</vt:lpstr>
      <vt:lpstr>PHÂN TÍCH BIỂU ĐỒ KHÍ THẢI </vt:lpstr>
      <vt:lpstr>PHÂN TÍCH YẾU TỐ GIÁ  </vt:lpstr>
      <vt:lpstr>DỰ ĐOÁN GIÁ XE TỪ NĂM 2024 - 2029</vt:lpstr>
      <vt:lpstr>DỰ ĐOÁN GIÁ XE TỪ NĂM 2024 - 2029</vt:lpstr>
      <vt:lpstr>DASHBOARD</vt:lpstr>
      <vt:lpstr>THUẬN LỢI VÀ KHÓ KHĂN</vt:lpstr>
      <vt:lpstr>ƯU VÀ NHƯỢC ĐIỂM DASHBOARD</vt:lpstr>
      <vt:lpstr>CẢM ƠN  MỌI NGƯỜI ĐÃ LẮNG NGHE!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Cao</cp:lastModifiedBy>
  <cp:revision>51</cp:revision>
  <dcterms:modified xsi:type="dcterms:W3CDTF">2023-12-07T15:54:31Z</dcterms:modified>
</cp:coreProperties>
</file>